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62"/>
  </p:notesMasterIdLst>
  <p:handoutMasterIdLst>
    <p:handoutMasterId r:id="rId63"/>
  </p:handoutMasterIdLst>
  <p:sldIdLst>
    <p:sldId id="256" r:id="rId2"/>
    <p:sldId id="2352" r:id="rId3"/>
    <p:sldId id="1023" r:id="rId4"/>
    <p:sldId id="2306" r:id="rId5"/>
    <p:sldId id="1137" r:id="rId6"/>
    <p:sldId id="1158" r:id="rId7"/>
    <p:sldId id="2346" r:id="rId8"/>
    <p:sldId id="1138" r:id="rId9"/>
    <p:sldId id="1139" r:id="rId10"/>
    <p:sldId id="1147" r:id="rId11"/>
    <p:sldId id="2343" r:id="rId12"/>
    <p:sldId id="1159" r:id="rId13"/>
    <p:sldId id="1160" r:id="rId14"/>
    <p:sldId id="1136" r:id="rId15"/>
    <p:sldId id="2368" r:id="rId16"/>
    <p:sldId id="1236" r:id="rId17"/>
    <p:sldId id="264" r:id="rId18"/>
    <p:sldId id="265" r:id="rId19"/>
    <p:sldId id="1238" r:id="rId20"/>
    <p:sldId id="1239" r:id="rId21"/>
    <p:sldId id="1240" r:id="rId22"/>
    <p:sldId id="1241" r:id="rId23"/>
    <p:sldId id="2354" r:id="rId24"/>
    <p:sldId id="2355" r:id="rId25"/>
    <p:sldId id="2356" r:id="rId26"/>
    <p:sldId id="1245" r:id="rId27"/>
    <p:sldId id="1246" r:id="rId28"/>
    <p:sldId id="1193" r:id="rId29"/>
    <p:sldId id="1247" r:id="rId30"/>
    <p:sldId id="1248" r:id="rId31"/>
    <p:sldId id="1249" r:id="rId32"/>
    <p:sldId id="1250" r:id="rId33"/>
    <p:sldId id="1251" r:id="rId34"/>
    <p:sldId id="1252" r:id="rId35"/>
    <p:sldId id="1253" r:id="rId36"/>
    <p:sldId id="1254" r:id="rId37"/>
    <p:sldId id="1255" r:id="rId38"/>
    <p:sldId id="1257" r:id="rId39"/>
    <p:sldId id="1258" r:id="rId40"/>
    <p:sldId id="2358" r:id="rId41"/>
    <p:sldId id="1259" r:id="rId42"/>
    <p:sldId id="988" r:id="rId43"/>
    <p:sldId id="2334" r:id="rId44"/>
    <p:sldId id="2333" r:id="rId45"/>
    <p:sldId id="989" r:id="rId46"/>
    <p:sldId id="1188" r:id="rId47"/>
    <p:sldId id="1266" r:id="rId48"/>
    <p:sldId id="1190" r:id="rId49"/>
    <p:sldId id="1192" r:id="rId50"/>
    <p:sldId id="2335" r:id="rId51"/>
    <p:sldId id="990" r:id="rId52"/>
    <p:sldId id="992" r:id="rId53"/>
    <p:sldId id="993" r:id="rId54"/>
    <p:sldId id="994" r:id="rId55"/>
    <p:sldId id="2359" r:id="rId56"/>
    <p:sldId id="2360" r:id="rId57"/>
    <p:sldId id="2362" r:id="rId58"/>
    <p:sldId id="2363" r:id="rId59"/>
    <p:sldId id="995" r:id="rId60"/>
    <p:sldId id="996" r:id="rId6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1" autoAdjust="0"/>
    <p:restoredTop sz="93605" autoAdjust="0"/>
  </p:normalViewPr>
  <p:slideViewPr>
    <p:cSldViewPr>
      <p:cViewPr varScale="1">
        <p:scale>
          <a:sx n="119" d="100"/>
          <a:sy n="119" d="100"/>
        </p:scale>
        <p:origin x="144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ikantha Roy" userId="5c34ad6b-a65c-4545-97dc-28e5d0ddb239" providerId="ADAL" clId="{BF1AFC55-2D7E-4B18-AB18-404AE9F0CB61}"/>
    <pc:docChg chg="custSel delSld modSld">
      <pc:chgData name="Sitikantha Roy" userId="5c34ad6b-a65c-4545-97dc-28e5d0ddb239" providerId="ADAL" clId="{BF1AFC55-2D7E-4B18-AB18-404AE9F0CB61}" dt="2023-02-16T04:16:28.446" v="137" actId="47"/>
      <pc:docMkLst>
        <pc:docMk/>
      </pc:docMkLst>
      <pc:sldChg chg="modSp mod">
        <pc:chgData name="Sitikantha Roy" userId="5c34ad6b-a65c-4545-97dc-28e5d0ddb239" providerId="ADAL" clId="{BF1AFC55-2D7E-4B18-AB18-404AE9F0CB61}" dt="2023-02-16T03:53:51.956" v="76" actId="20577"/>
        <pc:sldMkLst>
          <pc:docMk/>
          <pc:sldMk cId="0" sldId="256"/>
        </pc:sldMkLst>
        <pc:spChg chg="mod">
          <ac:chgData name="Sitikantha Roy" userId="5c34ad6b-a65c-4545-97dc-28e5d0ddb239" providerId="ADAL" clId="{BF1AFC55-2D7E-4B18-AB18-404AE9F0CB61}" dt="2023-02-16T03:53:51.956" v="7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tikantha Roy" userId="5c34ad6b-a65c-4545-97dc-28e5d0ddb239" providerId="ADAL" clId="{BF1AFC55-2D7E-4B18-AB18-404AE9F0CB61}" dt="2023-02-16T03:53:36.499" v="32" actId="5793"/>
          <ac:spMkLst>
            <pc:docMk/>
            <pc:sldMk cId="0" sldId="256"/>
            <ac:spMk id="3" creationId="{00000000-0000-0000-0000-000000000000}"/>
          </ac:spMkLst>
        </pc:spChg>
        <pc:spChg chg="mod">
          <ac:chgData name="Sitikantha Roy" userId="5c34ad6b-a65c-4545-97dc-28e5d0ddb239" providerId="ADAL" clId="{BF1AFC55-2D7E-4B18-AB18-404AE9F0CB61}" dt="2023-02-16T03:53:28.990" v="23" actId="20577"/>
          <ac:spMkLst>
            <pc:docMk/>
            <pc:sldMk cId="0" sldId="256"/>
            <ac:spMk id="16" creationId="{00000000-0000-0000-0000-000000000000}"/>
          </ac:spMkLst>
        </pc:spChg>
      </pc:sldChg>
      <pc:sldChg chg="delSp mod">
        <pc:chgData name="Sitikantha Roy" userId="5c34ad6b-a65c-4545-97dc-28e5d0ddb239" providerId="ADAL" clId="{BF1AFC55-2D7E-4B18-AB18-404AE9F0CB61}" dt="2023-02-16T03:54:51.401" v="94" actId="478"/>
        <pc:sldMkLst>
          <pc:docMk/>
          <pc:sldMk cId="2783722374" sldId="1023"/>
        </pc:sldMkLst>
        <pc:spChg chg="del">
          <ac:chgData name="Sitikantha Roy" userId="5c34ad6b-a65c-4545-97dc-28e5d0ddb239" providerId="ADAL" clId="{BF1AFC55-2D7E-4B18-AB18-404AE9F0CB61}" dt="2023-02-16T03:54:51.401" v="94" actId="478"/>
          <ac:spMkLst>
            <pc:docMk/>
            <pc:sldMk cId="2783722374" sldId="1023"/>
            <ac:spMk id="6" creationId="{00000000-0000-0000-0000-000000000000}"/>
          </ac:spMkLst>
        </pc:spChg>
      </pc:sldChg>
      <pc:sldChg chg="delSp mod">
        <pc:chgData name="Sitikantha Roy" userId="5c34ad6b-a65c-4545-97dc-28e5d0ddb239" providerId="ADAL" clId="{BF1AFC55-2D7E-4B18-AB18-404AE9F0CB61}" dt="2023-02-16T03:54:43.845" v="93" actId="478"/>
        <pc:sldMkLst>
          <pc:docMk/>
          <pc:sldMk cId="1782562416" sldId="1137"/>
        </pc:sldMkLst>
        <pc:spChg chg="del">
          <ac:chgData name="Sitikantha Roy" userId="5c34ad6b-a65c-4545-97dc-28e5d0ddb239" providerId="ADAL" clId="{BF1AFC55-2D7E-4B18-AB18-404AE9F0CB61}" dt="2023-02-16T03:54:41.266" v="92" actId="478"/>
          <ac:spMkLst>
            <pc:docMk/>
            <pc:sldMk cId="1782562416" sldId="1137"/>
            <ac:spMk id="4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3:54:43.845" v="93" actId="478"/>
          <ac:spMkLst>
            <pc:docMk/>
            <pc:sldMk cId="1782562416" sldId="1137"/>
            <ac:spMk id="7" creationId="{00000000-0000-0000-0000-000000000000}"/>
          </ac:spMkLst>
        </pc:spChg>
      </pc:sldChg>
      <pc:sldChg chg="delSp modSp mod">
        <pc:chgData name="Sitikantha Roy" userId="5c34ad6b-a65c-4545-97dc-28e5d0ddb239" providerId="ADAL" clId="{BF1AFC55-2D7E-4B18-AB18-404AE9F0CB61}" dt="2023-02-16T03:56:56.678" v="132" actId="20577"/>
        <pc:sldMkLst>
          <pc:docMk/>
          <pc:sldMk cId="3256500517" sldId="1138"/>
        </pc:sldMkLst>
        <pc:spChg chg="mod">
          <ac:chgData name="Sitikantha Roy" userId="5c34ad6b-a65c-4545-97dc-28e5d0ddb239" providerId="ADAL" clId="{BF1AFC55-2D7E-4B18-AB18-404AE9F0CB61}" dt="2023-02-16T03:56:56.678" v="132" actId="20577"/>
          <ac:spMkLst>
            <pc:docMk/>
            <pc:sldMk cId="3256500517" sldId="1138"/>
            <ac:spMk id="2" creationId="{00000000-0000-0000-0000-000000000000}"/>
          </ac:spMkLst>
        </pc:spChg>
        <pc:spChg chg="del mod">
          <ac:chgData name="Sitikantha Roy" userId="5c34ad6b-a65c-4545-97dc-28e5d0ddb239" providerId="ADAL" clId="{BF1AFC55-2D7E-4B18-AB18-404AE9F0CB61}" dt="2023-02-16T03:56:46.389" v="127" actId="478"/>
          <ac:spMkLst>
            <pc:docMk/>
            <pc:sldMk cId="3256500517" sldId="1138"/>
            <ac:spMk id="3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3:56:18.365" v="95" actId="478"/>
          <ac:spMkLst>
            <pc:docMk/>
            <pc:sldMk cId="3256500517" sldId="1138"/>
            <ac:spMk id="4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4:15:04.726" v="135" actId="47"/>
        <pc:sldMkLst>
          <pc:docMk/>
          <pc:sldMk cId="2324164518" sldId="1142"/>
        </pc:sldMkLst>
      </pc:sldChg>
      <pc:sldChg chg="delSp mod">
        <pc:chgData name="Sitikantha Roy" userId="5c34ad6b-a65c-4545-97dc-28e5d0ddb239" providerId="ADAL" clId="{BF1AFC55-2D7E-4B18-AB18-404AE9F0CB61}" dt="2023-02-16T04:14:58.673" v="134" actId="478"/>
        <pc:sldMkLst>
          <pc:docMk/>
          <pc:sldMk cId="1525933909" sldId="1160"/>
        </pc:sldMkLst>
        <pc:spChg chg="del">
          <ac:chgData name="Sitikantha Roy" userId="5c34ad6b-a65c-4545-97dc-28e5d0ddb239" providerId="ADAL" clId="{BF1AFC55-2D7E-4B18-AB18-404AE9F0CB61}" dt="2023-02-16T04:14:56.133" v="133" actId="478"/>
          <ac:spMkLst>
            <pc:docMk/>
            <pc:sldMk cId="1525933909" sldId="1160"/>
            <ac:spMk id="4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4:14:58.673" v="134" actId="478"/>
          <ac:spMkLst>
            <pc:docMk/>
            <pc:sldMk cId="1525933909" sldId="1160"/>
            <ac:spMk id="7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4:16:28.446" v="137" actId="47"/>
        <pc:sldMkLst>
          <pc:docMk/>
          <pc:sldMk cId="1380562388" sldId="2274"/>
        </pc:sldMkLst>
      </pc:sldChg>
      <pc:sldChg chg="del">
        <pc:chgData name="Sitikantha Roy" userId="5c34ad6b-a65c-4545-97dc-28e5d0ddb239" providerId="ADAL" clId="{BF1AFC55-2D7E-4B18-AB18-404AE9F0CB61}" dt="2023-02-16T04:16:24.989" v="136" actId="47"/>
        <pc:sldMkLst>
          <pc:docMk/>
          <pc:sldMk cId="643284038" sldId="2276"/>
        </pc:sldMkLst>
      </pc:sldChg>
      <pc:sldChg chg="del">
        <pc:chgData name="Sitikantha Roy" userId="5c34ad6b-a65c-4545-97dc-28e5d0ddb239" providerId="ADAL" clId="{BF1AFC55-2D7E-4B18-AB18-404AE9F0CB61}" dt="2023-02-16T03:53:56.664" v="77" actId="47"/>
        <pc:sldMkLst>
          <pc:docMk/>
          <pc:sldMk cId="1295850210" sldId="2312"/>
        </pc:sldMkLst>
      </pc:sldChg>
      <pc:sldChg chg="modSp mod">
        <pc:chgData name="Sitikantha Roy" userId="5c34ad6b-a65c-4545-97dc-28e5d0ddb239" providerId="ADAL" clId="{BF1AFC55-2D7E-4B18-AB18-404AE9F0CB61}" dt="2023-02-16T03:54:09.895" v="91" actId="5793"/>
        <pc:sldMkLst>
          <pc:docMk/>
          <pc:sldMk cId="3206001588" sldId="2352"/>
        </pc:sldMkLst>
        <pc:spChg chg="mod">
          <ac:chgData name="Sitikantha Roy" userId="5c34ad6b-a65c-4545-97dc-28e5d0ddb239" providerId="ADAL" clId="{BF1AFC55-2D7E-4B18-AB18-404AE9F0CB61}" dt="2023-02-16T03:54:09.895" v="91" actId="5793"/>
          <ac:spMkLst>
            <pc:docMk/>
            <pc:sldMk cId="3206001588" sldId="2352"/>
            <ac:spMk id="3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3:53:58.250" v="78" actId="47"/>
        <pc:sldMkLst>
          <pc:docMk/>
          <pc:sldMk cId="2886457512" sldId="2364"/>
        </pc:sldMkLst>
      </pc:sldChg>
      <pc:sldChg chg="del">
        <pc:chgData name="Sitikantha Roy" userId="5c34ad6b-a65c-4545-97dc-28e5d0ddb239" providerId="ADAL" clId="{BF1AFC55-2D7E-4B18-AB18-404AE9F0CB61}" dt="2023-02-16T03:53:59.717" v="79" actId="47"/>
        <pc:sldMkLst>
          <pc:docMk/>
          <pc:sldMk cId="1519635729" sldId="2365"/>
        </pc:sldMkLst>
      </pc:sldChg>
      <pc:sldChg chg="del">
        <pc:chgData name="Sitikantha Roy" userId="5c34ad6b-a65c-4545-97dc-28e5d0ddb239" providerId="ADAL" clId="{BF1AFC55-2D7E-4B18-AB18-404AE9F0CB61}" dt="2023-02-16T03:54:01.227" v="80" actId="47"/>
        <pc:sldMkLst>
          <pc:docMk/>
          <pc:sldMk cId="1104185848" sldId="2366"/>
        </pc:sldMkLst>
      </pc:sldChg>
      <pc:sldChg chg="del">
        <pc:chgData name="Sitikantha Roy" userId="5c34ad6b-a65c-4545-97dc-28e5d0ddb239" providerId="ADAL" clId="{BF1AFC55-2D7E-4B18-AB18-404AE9F0CB61}" dt="2023-02-16T03:54:02.816" v="81" actId="47"/>
        <pc:sldMkLst>
          <pc:docMk/>
          <pc:sldMk cId="595424633" sldId="2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6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6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2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25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896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844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0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7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46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11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Car image is photo taken by Lane McIntosh, permission to use.</a:t>
            </a:r>
          </a:p>
        </p:txBody>
      </p:sp>
    </p:spTree>
    <p:extLst>
      <p:ext uri="{BB962C8B-B14F-4D97-AF65-F5344CB8AC3E}">
        <p14:creationId xmlns:p14="http://schemas.microsoft.com/office/powerpoint/2010/main" val="264860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8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670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9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70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18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648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9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46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87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2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6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96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8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702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450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45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9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11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37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5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this cute cat picture, the image classification task would be looking at this picture and ouput a single label cat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826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07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04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703" y="6223800"/>
            <a:ext cx="732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859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655704" y="6223800"/>
            <a:ext cx="7755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6" r:id="rId12"/>
    <p:sldLayoutId id="2147483714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pixabay.com/en/cows-two-cows-dairy-agriculture-1264546/" TargetMode="External"/><Relationship Id="rId4" Type="http://schemas.openxmlformats.org/officeDocument/2006/relationships/hyperlink" Target="https://pixabay.com/p-1246693/?no_redir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16/deconv-checkerboar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/>
              <a:t>APL 745: Deep Learning in Mechanics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Sitikantha Roy</a:t>
            </a:r>
          </a:p>
          <a:p>
            <a:r>
              <a:rPr lang="en-US" sz="2800" dirty="0"/>
              <a:t>IIT Delhi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Contd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…Convolutional Neural Networks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Fully-connected layers as convolutions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Toeplitz matrices and convolutions = matrix-</a:t>
            </a: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mult</a:t>
            </a: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Transposed convolutions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92204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6148CB92-8DFC-1945-BE2B-3887FF3E7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000" y="5473726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kernels of size NxNxC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1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)</a:t>
            </a:r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D99D27DA-121F-2647-8211-E80DEAA4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68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/ 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1x1xC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feature maps</a:t>
            </a:r>
          </a:p>
        </p:txBody>
      </p:sp>
    </p:spTree>
    <p:extLst>
      <p:ext uri="{BB962C8B-B14F-4D97-AF65-F5344CB8AC3E}">
        <p14:creationId xmlns:p14="http://schemas.microsoft.com/office/powerpoint/2010/main" val="1962553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91862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“Fully Convolutional”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on an image of any size!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this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elegant</a:t>
            </a:r>
          </a:p>
          <a:p>
            <a:endParaRPr lang="en-US" dirty="0"/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Can run network on arbitrary image </a:t>
            </a:r>
          </a:p>
          <a:p>
            <a:pPr lvl="1"/>
            <a:r>
              <a:rPr lang="en-US" dirty="0"/>
              <a:t>Without multiple crops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(Finish) Convolutional Neural Networks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Toeplitz matrices and convolutions = matrix-</a:t>
            </a:r>
            <a:r>
              <a:rPr lang="en-US" dirty="0" err="1"/>
              <a:t>mult</a:t>
            </a:r>
            <a:endParaRPr lang="en-US" dirty="0"/>
          </a:p>
          <a:p>
            <a:pPr lvl="1"/>
            <a:r>
              <a:rPr lang="en-US" dirty="0"/>
              <a:t>Transposed convolutions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655700" y="2846550"/>
            <a:ext cx="1589700" cy="11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Scores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Cat: 0.9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Dog: 0.05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Car: 0.01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far: Image Classification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401" y="2852899"/>
            <a:ext cx="1305299" cy="11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464276" y="2890025"/>
            <a:ext cx="2924549" cy="1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58975" y="398275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CC0 public domain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4650025" y="3040425"/>
            <a:ext cx="0" cy="75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6" name="Shape 166"/>
          <p:cNvSpPr txBox="1"/>
          <p:nvPr/>
        </p:nvSpPr>
        <p:spPr>
          <a:xfrm>
            <a:off x="3931225" y="3858025"/>
            <a:ext cx="1437600" cy="5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008754" y="3416367"/>
            <a:ext cx="17070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Fully-Connected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 to 1000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5125525" y="3417775"/>
            <a:ext cx="139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2015450" y="3982750"/>
            <a:ext cx="18222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600" ker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Figure copyright Alex Krizhevsky, Ilya Sutskever, and Geoffrey Hinton, 2012. Reproduced with permission. 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4403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Other Computer Vision Tasks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Segmentation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25277" y="1577575"/>
            <a:ext cx="2231026" cy="3671914"/>
            <a:chOff x="3325277" y="720325"/>
            <a:chExt cx="2231026" cy="3671914"/>
          </a:xfrm>
        </p:grpSpPr>
        <p:sp>
          <p:nvSpPr>
            <p:cNvPr id="149" name="Shape 149"/>
            <p:cNvSpPr txBox="1"/>
            <p:nvPr/>
          </p:nvSpPr>
          <p:spPr>
            <a:xfrm>
              <a:off x="3325277" y="720325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2D Object </a:t>
              </a:r>
              <a:b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</a:b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Detection</a:t>
              </a:r>
              <a:endParaRPr sz="2000" kern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50" name="Shape 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9603" y="1509711"/>
              <a:ext cx="2158851" cy="1854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3470425" y="3359375"/>
              <a:ext cx="20073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DOG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DOG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CAT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3328803" y="3831839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Object categories +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2D bounding boxes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public domain</a:t>
            </a: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891819" y="4203500"/>
            <a:ext cx="2007300" cy="1053600"/>
            <a:chOff x="910125" y="3346250"/>
            <a:chExt cx="2007300" cy="1053600"/>
          </a:xfrm>
        </p:grpSpPr>
        <p:sp>
          <p:nvSpPr>
            <p:cNvPr id="155" name="Shape 155"/>
            <p:cNvSpPr txBox="1"/>
            <p:nvPr/>
          </p:nvSpPr>
          <p:spPr>
            <a:xfrm>
              <a:off x="910125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GRASS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F1C232"/>
                  </a:solidFill>
                  <a:latin typeface="Arial"/>
                  <a:cs typeface="Arial"/>
                  <a:sym typeface="Arial"/>
                </a:rPr>
                <a:t>CAT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A64D79"/>
                  </a:solidFill>
                  <a:latin typeface="Arial"/>
                  <a:cs typeface="Arial"/>
                  <a:sym typeface="Arial"/>
                </a:rPr>
                <a:t>TREE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SKY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921825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No objects, just pixels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57" name="Shape 157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668" y="2384875"/>
            <a:ext cx="2137939" cy="1818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829701" y="2386866"/>
            <a:ext cx="2136577" cy="1801744"/>
            <a:chOff x="848006" y="1529616"/>
            <a:chExt cx="2136577" cy="1801744"/>
          </a:xfrm>
        </p:grpSpPr>
        <p:sp>
          <p:nvSpPr>
            <p:cNvPr id="159" name="Shape 159"/>
            <p:cNvSpPr/>
            <p:nvPr/>
          </p:nvSpPr>
          <p:spPr>
            <a:xfrm>
              <a:off x="909187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7615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" name="Shape 160"/>
            <p:cNvSpPr/>
            <p:nvPr/>
          </p:nvSpPr>
          <p:spPr>
            <a:xfrm>
              <a:off x="851813" y="2193262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8077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Shape 161"/>
            <p:cNvSpPr/>
            <p:nvPr/>
          </p:nvSpPr>
          <p:spPr>
            <a:xfrm>
              <a:off x="848006" y="1570238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8231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Shape 162"/>
            <p:cNvSpPr/>
            <p:nvPr/>
          </p:nvSpPr>
          <p:spPr>
            <a:xfrm>
              <a:off x="855380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8308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" name="Shape 163"/>
          <p:cNvGrpSpPr/>
          <p:nvPr/>
        </p:nvGrpSpPr>
        <p:grpSpPr>
          <a:xfrm>
            <a:off x="5897000" y="1577565"/>
            <a:ext cx="2462850" cy="3671943"/>
            <a:chOff x="5897000" y="720314"/>
            <a:chExt cx="2462850" cy="3671943"/>
          </a:xfrm>
        </p:grpSpPr>
        <p:sp>
          <p:nvSpPr>
            <p:cNvPr id="164" name="Shape 164"/>
            <p:cNvSpPr txBox="1"/>
            <p:nvPr/>
          </p:nvSpPr>
          <p:spPr>
            <a:xfrm>
              <a:off x="6050124" y="720314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3D Object </a:t>
              </a:r>
              <a:b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</a:b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Detection</a:t>
              </a:r>
              <a:endParaRPr sz="2000" kern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5" name="Shape 165"/>
            <p:cNvPicPr preferRelativeResize="0"/>
            <p:nvPr/>
          </p:nvPicPr>
          <p:blipFill rotWithShape="1">
            <a:blip r:embed="rId7">
              <a:alphaModFix/>
            </a:blip>
            <a:srcRect l="10513" r="11955"/>
            <a:stretch/>
          </p:blipFill>
          <p:spPr>
            <a:xfrm>
              <a:off x="5897000" y="1527725"/>
              <a:ext cx="2462850" cy="1818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 txBox="1"/>
            <p:nvPr/>
          </p:nvSpPr>
          <p:spPr>
            <a:xfrm>
              <a:off x="6684400" y="3350461"/>
              <a:ext cx="9711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E6691F"/>
                  </a:solidFill>
                  <a:latin typeface="Arial"/>
                  <a:cs typeface="Arial"/>
                  <a:sym typeface="Arial"/>
                </a:rPr>
                <a:t>Car</a:t>
              </a:r>
              <a:endParaRPr sz="1800" b="1" kern="0">
                <a:solidFill>
                  <a:srgbClr val="E6691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6056200" y="3831857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Object categories +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3D bounding boxes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F5D1DBB-8DBD-1F41-84F4-5867673397B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3490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 Segmentation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Segmentation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325277" y="157757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2D Object 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04" y="2366961"/>
            <a:ext cx="2158851" cy="185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470425" y="4216625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800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6AA84F"/>
                </a:solidFill>
                <a:latin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4A86E8"/>
                </a:solidFill>
                <a:latin typeface="Arial"/>
                <a:cs typeface="Arial"/>
                <a:sym typeface="Arial"/>
              </a:rPr>
              <a:t>CAT</a:t>
            </a:r>
            <a:endParaRPr sz="1800" b="1" kern="0">
              <a:solidFill>
                <a:srgbClr val="4A86E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328803" y="4689089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 categories +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2D bounding boxes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891450" y="4203500"/>
            <a:ext cx="2007300" cy="1053600"/>
            <a:chOff x="891450" y="3346250"/>
            <a:chExt cx="2007300" cy="1053600"/>
          </a:xfrm>
        </p:grpSpPr>
        <p:sp>
          <p:nvSpPr>
            <p:cNvPr id="180" name="Shape 180"/>
            <p:cNvSpPr txBox="1"/>
            <p:nvPr/>
          </p:nvSpPr>
          <p:spPr>
            <a:xfrm>
              <a:off x="891450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GRASS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F1C232"/>
                  </a:solidFill>
                  <a:latin typeface="Arial"/>
                  <a:cs typeface="Arial"/>
                  <a:sym typeface="Arial"/>
                </a:rPr>
                <a:t>CAT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A64D79"/>
                  </a:solidFill>
                  <a:latin typeface="Arial"/>
                  <a:cs typeface="Arial"/>
                  <a:sym typeface="Arial"/>
                </a:rPr>
                <a:t>TREE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SKY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903150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No objects, just pixels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public domain</a:t>
            </a: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299" y="2384876"/>
            <a:ext cx="2137939" cy="1818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829564" y="2386866"/>
            <a:ext cx="2136345" cy="1801744"/>
            <a:chOff x="829563" y="1529616"/>
            <a:chExt cx="2136345" cy="1801744"/>
          </a:xfrm>
        </p:grpSpPr>
        <p:sp>
          <p:nvSpPr>
            <p:cNvPr id="185" name="Shape 185"/>
            <p:cNvSpPr/>
            <p:nvPr/>
          </p:nvSpPr>
          <p:spPr>
            <a:xfrm>
              <a:off x="890512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9077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Shape 186"/>
            <p:cNvSpPr/>
            <p:nvPr/>
          </p:nvSpPr>
          <p:spPr>
            <a:xfrm>
              <a:off x="833138" y="2193263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9000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Shape 187"/>
            <p:cNvSpPr/>
            <p:nvPr/>
          </p:nvSpPr>
          <p:spPr>
            <a:xfrm>
              <a:off x="829563" y="1570237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9385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Shape 188"/>
            <p:cNvSpPr/>
            <p:nvPr/>
          </p:nvSpPr>
          <p:spPr>
            <a:xfrm>
              <a:off x="836705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9154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9" name="Shape 189"/>
          <p:cNvSpPr txBox="1"/>
          <p:nvPr/>
        </p:nvSpPr>
        <p:spPr>
          <a:xfrm>
            <a:off x="6050124" y="1577564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3D Object 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7">
            <a:alphaModFix/>
          </a:blip>
          <a:srcRect l="10513" r="11955"/>
          <a:stretch/>
        </p:blipFill>
        <p:spPr>
          <a:xfrm>
            <a:off x="5897000" y="2384975"/>
            <a:ext cx="2462850" cy="18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6684400" y="4207711"/>
            <a:ext cx="971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800" b="1" kern="0">
                <a:solidFill>
                  <a:srgbClr val="E6691F"/>
                </a:solidFill>
                <a:latin typeface="Arial"/>
                <a:cs typeface="Arial"/>
                <a:sym typeface="Arial"/>
              </a:rPr>
              <a:t>Car</a:t>
            </a:r>
            <a:endParaRPr sz="1800" b="1" kern="0">
              <a:solidFill>
                <a:srgbClr val="E6691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056200" y="4689107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 categories +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3D bounding boxes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209125" y="1632775"/>
            <a:ext cx="5419800" cy="3624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2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51" y="1567225"/>
            <a:ext cx="2470623" cy="1646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6495953" y="3292274"/>
            <a:ext cx="2470618" cy="1835223"/>
            <a:chOff x="3688175" y="943350"/>
            <a:chExt cx="5279100" cy="3521825"/>
          </a:xfrm>
        </p:grpSpPr>
        <p:sp>
          <p:nvSpPr>
            <p:cNvPr id="247" name="Shape 24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249" name="Shape 24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250" name="Shape 25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251" name="Shape 251"/>
          <p:cNvSpPr txBox="1"/>
          <p:nvPr/>
        </p:nvSpPr>
        <p:spPr>
          <a:xfrm>
            <a:off x="7301400" y="3988125"/>
            <a:ext cx="5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197075" y="462562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112800" y="33495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54" name="Shape 254"/>
          <p:cNvSpPr txBox="1"/>
          <p:nvPr/>
        </p:nvSpPr>
        <p:spPr>
          <a:xfrm rot="-2700000">
            <a:off x="6364919" y="325017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813075" y="2177950"/>
            <a:ext cx="3200100" cy="28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each pixel in the image with a category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differentiate instances, only care about pixels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078612" y="130900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183761" y="3308874"/>
            <a:ext cx="2141609" cy="1818612"/>
            <a:chOff x="2277224" y="713289"/>
            <a:chExt cx="3568755" cy="2932300"/>
          </a:xfrm>
        </p:grpSpPr>
        <p:grpSp>
          <p:nvGrpSpPr>
            <p:cNvPr id="258" name="Shape 258"/>
            <p:cNvGrpSpPr/>
            <p:nvPr/>
          </p:nvGrpSpPr>
          <p:grpSpPr>
            <a:xfrm>
              <a:off x="2277224" y="713289"/>
              <a:ext cx="3562638" cy="2932300"/>
              <a:chOff x="2401325" y="1743175"/>
              <a:chExt cx="2093699" cy="1812299"/>
            </a:xfrm>
          </p:grpSpPr>
          <p:pic>
            <p:nvPicPr>
              <p:cNvPr id="259" name="Shape 259"/>
              <p:cNvPicPr preferRelativeResize="0"/>
              <p:nvPr/>
            </p:nvPicPr>
            <p:blipFill rotWithShape="1">
              <a:blip r:embed="rId6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Shape 260"/>
              <p:cNvSpPr/>
              <p:nvPr/>
            </p:nvSpPr>
            <p:spPr>
              <a:xfrm>
                <a:off x="2466169" y="2111305"/>
                <a:ext cx="1608199" cy="1150000"/>
              </a:xfrm>
              <a:custGeom>
                <a:avLst/>
                <a:gdLst/>
                <a:ahLst/>
                <a:cxnLst/>
                <a:rect l="0" t="0" r="0" b="0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261" name="Shape 261"/>
            <p:cNvSpPr/>
            <p:nvPr/>
          </p:nvSpPr>
          <p:spPr>
            <a:xfrm>
              <a:off x="2291954" y="1786552"/>
              <a:ext cx="3554025" cy="1835049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2" name="Shape 262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3" name="Shape 263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4207713" y="1372613"/>
            <a:ext cx="2093699" cy="18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531900" y="473390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127775" y="40419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254500" y="329227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68" name="Shape 268"/>
          <p:cNvSpPr txBox="1"/>
          <p:nvPr/>
        </p:nvSpPr>
        <p:spPr>
          <a:xfrm rot="2700000">
            <a:off x="5678181" y="352332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45826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Contd</a:t>
            </a:r>
            <a:r>
              <a:rPr lang="en-US" dirty="0"/>
              <a:t> …) Convolutional Neural Networks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Toeplitz matrices and convolutions = matrix-</a:t>
            </a:r>
            <a:r>
              <a:rPr lang="en-US" dirty="0" err="1"/>
              <a:t>mult</a:t>
            </a:r>
            <a:endParaRPr lang="en-US" dirty="0"/>
          </a:p>
          <a:p>
            <a:pPr lvl="1"/>
            <a:r>
              <a:rPr lang="en-US" dirty="0"/>
              <a:t>Transposed convolutions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Shape 277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78" name="Shape 278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284" name="Shape 284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86" name="Shape 286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Shape 290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1" name="Shape 291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2" name="Shape 292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3" name="Shape 293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1222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Shape 309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316" name="Shape 316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18" name="Shape 318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4" name="Shape 324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46200" y="4580100"/>
            <a:ext cx="2763300" cy="7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Very inefficient! Not reusing shared features between overlapping patches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1711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43" name="Shape 343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55" name="Shape 355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Shape 356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57" name="Shape 35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59" name="Shape 35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60" name="Shape 36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61" name="Shape 361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4" name="Shape 364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0508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76" name="Shape 376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3" name="Shape 383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5" name="Shape 385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7" name="Shape 387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88" name="Shape 388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90" name="Shape 39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2" name="Shape 39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93" name="Shape 39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94" name="Shape 394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14575" y="4709675"/>
            <a:ext cx="2630100" cy="70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convolutions at original image resolution will be very expensive ...</a:t>
            </a:r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2048525" y="3994700"/>
            <a:ext cx="422100" cy="75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16085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13" name="Shape 413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15" name="Shape 415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17" name="Shape 417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18" name="Shape 418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9" name="Shape 419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21" name="Shape 421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2244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47" name="Shape 447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49" name="Shape 449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51" name="Shape 451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52" name="Shape 452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53" name="Shape 453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55" name="Shape 455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6891575" y="181272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0262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“Unpooling”</a:t>
            </a:r>
          </a:p>
        </p:txBody>
      </p:sp>
      <p:graphicFrame>
        <p:nvGraphicFramePr>
          <p:cNvPr id="478" name="Shape 478"/>
          <p:cNvGraphicFramePr/>
          <p:nvPr/>
        </p:nvGraphicFramePr>
        <p:xfrm>
          <a:off x="1030550" y="28930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9" name="Shape 479"/>
          <p:cNvSpPr txBox="1"/>
          <p:nvPr/>
        </p:nvSpPr>
        <p:spPr>
          <a:xfrm>
            <a:off x="6476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6415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1" name="Shape 481"/>
          <p:cNvGraphicFramePr/>
          <p:nvPr/>
        </p:nvGraphicFramePr>
        <p:xfrm>
          <a:off x="2641600" y="2532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2" name="Shape 482"/>
          <p:cNvSpPr txBox="1"/>
          <p:nvPr/>
        </p:nvSpPr>
        <p:spPr>
          <a:xfrm>
            <a:off x="665200" y="24132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017500" y="32803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484" name="Shape 484"/>
          <p:cNvGraphicFramePr/>
          <p:nvPr/>
        </p:nvGraphicFramePr>
        <p:xfrm>
          <a:off x="5577425" y="28597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5" name="Shape 485"/>
          <p:cNvSpPr txBox="1"/>
          <p:nvPr/>
        </p:nvSpPr>
        <p:spPr>
          <a:xfrm>
            <a:off x="51945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1884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7188475" y="24990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8" name="Shape 488"/>
          <p:cNvSpPr txBox="1"/>
          <p:nvPr/>
        </p:nvSpPr>
        <p:spPr>
          <a:xfrm>
            <a:off x="5212075" y="23799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“Bed of Nails”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564375" y="32470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3397705" y="253620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2630855" y="331795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7964907" y="250347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/>
          <p:nvPr/>
        </p:nvCxnSpPr>
        <p:spPr>
          <a:xfrm rot="10800000">
            <a:off x="7198057" y="328522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4280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“Max Unpooling”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431750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graphicFrame>
        <p:nvGraphicFramePr>
          <p:cNvPr id="501" name="Shape 501"/>
          <p:cNvGraphicFramePr/>
          <p:nvPr/>
        </p:nvGraphicFramePr>
        <p:xfrm>
          <a:off x="431800" y="23037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8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2" name="Shape 502"/>
          <p:cNvGraphicFramePr/>
          <p:nvPr/>
        </p:nvGraphicFramePr>
        <p:xfrm>
          <a:off x="5577425" y="26311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3" name="Shape 503"/>
          <p:cNvSpPr txBox="1"/>
          <p:nvPr/>
        </p:nvSpPr>
        <p:spPr>
          <a:xfrm>
            <a:off x="51945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71884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505" name="Shape 505"/>
          <p:cNvGraphicFramePr/>
          <p:nvPr/>
        </p:nvGraphicFramePr>
        <p:xfrm>
          <a:off x="7188475" y="22704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6" name="Shape 506"/>
          <p:cNvSpPr txBox="1"/>
          <p:nvPr/>
        </p:nvSpPr>
        <p:spPr>
          <a:xfrm>
            <a:off x="5499325" y="1789800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Unpooling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positions from pooling layer</a:t>
            </a:r>
          </a:p>
        </p:txBody>
      </p:sp>
      <p:cxnSp>
        <p:nvCxnSpPr>
          <p:cNvPr id="507" name="Shape 507"/>
          <p:cNvCxnSpPr/>
          <p:nvPr/>
        </p:nvCxnSpPr>
        <p:spPr>
          <a:xfrm>
            <a:off x="6564375" y="30184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508" name="Shape 508"/>
          <p:cNvGraphicFramePr/>
          <p:nvPr/>
        </p:nvGraphicFramePr>
        <p:xfrm>
          <a:off x="2681825" y="27073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09" name="Shape 509"/>
          <p:cNvCxnSpPr/>
          <p:nvPr/>
        </p:nvCxnSpPr>
        <p:spPr>
          <a:xfrm>
            <a:off x="2144775" y="30946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0" name="Shape 510"/>
          <p:cNvCxnSpPr>
            <a:endCxn id="500" idx="0"/>
          </p:cNvCxnSpPr>
          <p:nvPr/>
        </p:nvCxnSpPr>
        <p:spPr>
          <a:xfrm>
            <a:off x="1197500" y="231325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1" name="Shape 511"/>
          <p:cNvCxnSpPr/>
          <p:nvPr/>
        </p:nvCxnSpPr>
        <p:spPr>
          <a:xfrm rot="10800000">
            <a:off x="430650" y="309500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2" name="Shape 512"/>
          <p:cNvSpPr txBox="1"/>
          <p:nvPr/>
        </p:nvSpPr>
        <p:spPr>
          <a:xfrm>
            <a:off x="839550" y="1700550"/>
            <a:ext cx="34062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 which element was max!</a:t>
            </a:r>
          </a:p>
        </p:txBody>
      </p:sp>
      <p:cxnSp>
        <p:nvCxnSpPr>
          <p:cNvPr id="513" name="Shape 513"/>
          <p:cNvCxnSpPr/>
          <p:nvPr/>
        </p:nvCxnSpPr>
        <p:spPr>
          <a:xfrm>
            <a:off x="35925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4" name="Shape 514"/>
          <p:cNvSpPr txBox="1"/>
          <p:nvPr/>
        </p:nvSpPr>
        <p:spPr>
          <a:xfrm>
            <a:off x="4028277" y="2650117"/>
            <a:ext cx="622800" cy="5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</a:p>
        </p:txBody>
      </p:sp>
      <p:cxnSp>
        <p:nvCxnSpPr>
          <p:cNvPr id="515" name="Shape 515"/>
          <p:cNvCxnSpPr/>
          <p:nvPr/>
        </p:nvCxnSpPr>
        <p:spPr>
          <a:xfrm>
            <a:off x="45831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6" name="Shape 516"/>
          <p:cNvSpPr txBox="1"/>
          <p:nvPr/>
        </p:nvSpPr>
        <p:spPr>
          <a:xfrm>
            <a:off x="3563562" y="3177850"/>
            <a:ext cx="17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of the network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2298925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grpSp>
        <p:nvGrpSpPr>
          <p:cNvPr id="518" name="Shape 518"/>
          <p:cNvGrpSpPr/>
          <p:nvPr/>
        </p:nvGrpSpPr>
        <p:grpSpPr>
          <a:xfrm>
            <a:off x="3139652" y="4539187"/>
            <a:ext cx="2304826" cy="885400"/>
            <a:chOff x="6614465" y="1100887"/>
            <a:chExt cx="2304826" cy="885400"/>
          </a:xfrm>
        </p:grpSpPr>
        <p:grpSp>
          <p:nvGrpSpPr>
            <p:cNvPr id="519" name="Shape 519"/>
            <p:cNvGrpSpPr/>
            <p:nvPr/>
          </p:nvGrpSpPr>
          <p:grpSpPr>
            <a:xfrm>
              <a:off x="6614465" y="1100887"/>
              <a:ext cx="2304826" cy="885400"/>
              <a:chOff x="2406100" y="1679225"/>
              <a:chExt cx="3971100" cy="1525500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2406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2558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2756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0608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33656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3657087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4194412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48134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51182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5423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5835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5987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2" name="Shape 532"/>
            <p:cNvCxnSpPr>
              <a:stCxn id="524" idx="0"/>
              <a:endCxn id="527" idx="0"/>
            </p:cNvCxnSpPr>
            <p:nvPr/>
          </p:nvCxnSpPr>
          <p:spPr>
            <a:xfrm rot="-5400000" flipH="1">
              <a:off x="7800014" y="897207"/>
              <a:ext cx="600" cy="840300"/>
            </a:xfrm>
            <a:prstGeom prst="curvedConnector3">
              <a:avLst>
                <a:gd name="adj1" fmla="val -245054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533" name="Shape 533"/>
            <p:cNvCxnSpPr>
              <a:stCxn id="521" idx="0"/>
              <a:endCxn id="530" idx="1"/>
            </p:cNvCxnSpPr>
            <p:nvPr/>
          </p:nvCxnSpPr>
          <p:spPr>
            <a:xfrm rot="-5400000" flipH="1">
              <a:off x="7677757" y="328237"/>
              <a:ext cx="178200" cy="1723500"/>
            </a:xfrm>
            <a:prstGeom prst="curvedConnector3">
              <a:avLst>
                <a:gd name="adj1" fmla="val -7966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sp>
        <p:nvSpPr>
          <p:cNvPr id="534" name="Shape 534"/>
          <p:cNvSpPr txBox="1"/>
          <p:nvPr/>
        </p:nvSpPr>
        <p:spPr>
          <a:xfrm>
            <a:off x="685800" y="4645950"/>
            <a:ext cx="22560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Corresponding pairs of downsampling and upsampling layers</a:t>
            </a:r>
          </a:p>
        </p:txBody>
      </p:sp>
      <p:sp>
        <p:nvSpPr>
          <p:cNvPr id="3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79561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Deconvolution (bad name)</a:t>
            </a:r>
          </a:p>
          <a:p>
            <a:r>
              <a:rPr lang="en-US" dirty="0" err="1"/>
              <a:t>Upconvolution</a:t>
            </a:r>
            <a:endParaRPr lang="en-US" dirty="0"/>
          </a:p>
          <a:p>
            <a:r>
              <a:rPr lang="en-US" dirty="0"/>
              <a:t>Fractionally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r>
              <a:rPr lang="en-US" dirty="0"/>
              <a:t>Backward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41" name="Shape 54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Shape 542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4" name="Shape 54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10" name="Shape 552">
            <a:extLst>
              <a:ext uri="{FF2B5EF4-FFF2-40B4-BE49-F238E27FC236}">
                <a16:creationId xmlns:a16="http://schemas.microsoft.com/office/drawing/2014/main" id="{DD118CCE-0DA3-1D42-AB41-EAA9DE77139B}"/>
              </a:ext>
            </a:extLst>
          </p:cNvPr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</p:spTree>
    <p:extLst>
      <p:ext uri="{BB962C8B-B14F-4D97-AF65-F5344CB8AC3E}">
        <p14:creationId xmlns:p14="http://schemas.microsoft.com/office/powerpoint/2010/main" val="14644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/>
        </p:nvSpPr>
        <p:spPr>
          <a:xfrm>
            <a:off x="238075" y="963550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 (FC layer)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neurons that connect to the entire input volume, as in ordinary Neural Networks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1" y="2298501"/>
            <a:ext cx="6164923" cy="29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1345750" y="3542650"/>
            <a:ext cx="1470529" cy="1342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22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graphicFrame>
        <p:nvGraphicFramePr>
          <p:cNvPr id="553" name="Shape 553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4" name="Shape 554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cxnSp>
        <p:nvCxnSpPr>
          <p:cNvPr id="558" name="Shape 558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9" name="Shape 559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1248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66" name="Shape 56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7" name="Shape 567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8" name="Shape 568"/>
          <p:cNvSpPr/>
          <p:nvPr/>
        </p:nvSpPr>
        <p:spPr>
          <a:xfrm>
            <a:off x="1556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571" name="Shape 57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0689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Shape 580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1" name="Shape 581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2" name="Shape 582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42138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1" name="Shape 59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2" name="Shape 592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3" name="Shape 59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95" name="Shape 59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Shape 596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926909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606" name="Shape 60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07" name="Shape 607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8" name="Shape 608"/>
          <p:cNvSpPr/>
          <p:nvPr/>
        </p:nvSpPr>
        <p:spPr>
          <a:xfrm>
            <a:off x="1937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611" name="Shape 61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input for every one pixel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input and output</a:t>
            </a:r>
          </a:p>
        </p:txBody>
      </p:sp>
      <p:cxnSp>
        <p:nvCxnSpPr>
          <p:cNvPr id="614" name="Shape 614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5" name="Shape 61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4450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graphicFrame>
        <p:nvGraphicFramePr>
          <p:cNvPr id="623" name="Shape 623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4" name="Shape 62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26" name="Shape 626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26244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Shape 63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35" name="Shape 63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6" name="Shape 63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Shape 637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8" name="Shape 638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066958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Shape 646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7" name="Shape 647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49" name="Shape 649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0" name="Shape 650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3" name="Shape 653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54" name="Shape 654"/>
          <p:cNvCxnSpPr>
            <a:stCxn id="655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5" name="Shape 655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97729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Shape 68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3" name="Shape 68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85" name="Shape 68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6" name="Shape 68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Shape 688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90" name="Shape 690"/>
          <p:cNvCxnSpPr>
            <a:stCxn id="691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1" name="Shape 691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3625" y="1950525"/>
            <a:ext cx="19449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names: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-Deconvolution (bad)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Upconvolution</a:t>
            </a:r>
            <a:endParaRPr lang="en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-Fractionally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-Backward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536438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Convolution: 1D Example</a:t>
            </a:r>
          </a:p>
        </p:txBody>
      </p:sp>
      <p:graphicFrame>
        <p:nvGraphicFramePr>
          <p:cNvPr id="702" name="Shape 702"/>
          <p:cNvGraphicFramePr/>
          <p:nvPr/>
        </p:nvGraphicFramePr>
        <p:xfrm>
          <a:off x="647701" y="3200400"/>
          <a:ext cx="500925" cy="109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3" name="Shape 703"/>
          <p:cNvGraphicFramePr/>
          <p:nvPr/>
        </p:nvGraphicFramePr>
        <p:xfrm>
          <a:off x="3003001" y="2928000"/>
          <a:ext cx="500925" cy="1645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4" name="Shape 704"/>
          <p:cNvGraphicFramePr/>
          <p:nvPr/>
        </p:nvGraphicFramePr>
        <p:xfrm>
          <a:off x="5736451" y="2421150"/>
          <a:ext cx="1273325" cy="2743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az + bx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by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324262" y="219942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2679550" y="224627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706664" y="1729925"/>
            <a:ext cx="13329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</a:p>
        </p:txBody>
      </p:sp>
      <p:sp>
        <p:nvSpPr>
          <p:cNvPr id="708" name="Shape 708"/>
          <p:cNvSpPr/>
          <p:nvPr/>
        </p:nvSpPr>
        <p:spPr>
          <a:xfrm>
            <a:off x="5820150" y="2504075"/>
            <a:ext cx="464700" cy="14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500275" y="3577600"/>
            <a:ext cx="464700" cy="14811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/>
          <p:nvPr/>
        </p:nvCxnSpPr>
        <p:spPr>
          <a:xfrm rot="10800000" flipH="1">
            <a:off x="1190025" y="2948825"/>
            <a:ext cx="1765500" cy="24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1" name="Shape 711"/>
          <p:cNvCxnSpPr/>
          <p:nvPr/>
        </p:nvCxnSpPr>
        <p:spPr>
          <a:xfrm rot="10800000" flipH="1">
            <a:off x="3539650" y="2536500"/>
            <a:ext cx="2179200" cy="39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2" name="Shape 712"/>
          <p:cNvCxnSpPr/>
          <p:nvPr/>
        </p:nvCxnSpPr>
        <p:spPr>
          <a:xfrm rot="10800000" flipH="1">
            <a:off x="3559975" y="4004425"/>
            <a:ext cx="2168400" cy="527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3" name="Shape 713"/>
          <p:cNvCxnSpPr/>
          <p:nvPr/>
        </p:nvCxnSpPr>
        <p:spPr>
          <a:xfrm>
            <a:off x="1225025" y="3731725"/>
            <a:ext cx="1720800" cy="8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4" name="Shape 714"/>
          <p:cNvCxnSpPr/>
          <p:nvPr/>
        </p:nvCxnSpPr>
        <p:spPr>
          <a:xfrm>
            <a:off x="1218800" y="4282650"/>
            <a:ext cx="1679100" cy="259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5" name="Shape 715"/>
          <p:cNvCxnSpPr/>
          <p:nvPr/>
        </p:nvCxnSpPr>
        <p:spPr>
          <a:xfrm rot="10800000" flipH="1">
            <a:off x="1209200" y="2996875"/>
            <a:ext cx="1784700" cy="68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6" name="Shape 716"/>
          <p:cNvCxnSpPr/>
          <p:nvPr/>
        </p:nvCxnSpPr>
        <p:spPr>
          <a:xfrm>
            <a:off x="3503925" y="4562400"/>
            <a:ext cx="2157300" cy="583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7" name="Shape 717"/>
          <p:cNvCxnSpPr/>
          <p:nvPr/>
        </p:nvCxnSpPr>
        <p:spPr>
          <a:xfrm>
            <a:off x="3559975" y="2948825"/>
            <a:ext cx="2120400" cy="547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8" name="Shape 718"/>
          <p:cNvSpPr txBox="1"/>
          <p:nvPr/>
        </p:nvSpPr>
        <p:spPr>
          <a:xfrm>
            <a:off x="7217150" y="2363650"/>
            <a:ext cx="1821300" cy="15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contains copies of the filter weighted by the input, summing at where at overlaps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crop one pixel from output to make output exactly 2x input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9825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9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8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CF0AF8-FB5C-1A4F-9534-A468442E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</p:spTree>
    <p:extLst>
      <p:ext uri="{BB962C8B-B14F-4D97-AF65-F5344CB8AC3E}">
        <p14:creationId xmlns:p14="http://schemas.microsoft.com/office/powerpoint/2010/main" val="1079309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https://distill.pub/2016/deconv-checkerboard/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9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778" name="Shape 778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Shape 77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780" name="Shape 78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782" name="Shape 78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783" name="Shape 78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784" name="Shape 784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786" name="Shape 786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6901175" y="1668800"/>
            <a:ext cx="21324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Unpooling or strided transpose convolution</a:t>
            </a:r>
          </a:p>
        </p:txBody>
      </p:sp>
      <p:sp>
        <p:nvSpPr>
          <p:cNvPr id="3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6626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“Unpooling”</a:t>
            </a:r>
          </a:p>
        </p:txBody>
      </p:sp>
      <p:graphicFrame>
        <p:nvGraphicFramePr>
          <p:cNvPr id="478" name="Shape 478"/>
          <p:cNvGraphicFramePr/>
          <p:nvPr/>
        </p:nvGraphicFramePr>
        <p:xfrm>
          <a:off x="1030550" y="28930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9" name="Shape 479"/>
          <p:cNvSpPr txBox="1"/>
          <p:nvPr/>
        </p:nvSpPr>
        <p:spPr>
          <a:xfrm>
            <a:off x="6476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6415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1" name="Shape 481"/>
          <p:cNvGraphicFramePr/>
          <p:nvPr/>
        </p:nvGraphicFramePr>
        <p:xfrm>
          <a:off x="2641600" y="2532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2" name="Shape 482"/>
          <p:cNvSpPr txBox="1"/>
          <p:nvPr/>
        </p:nvSpPr>
        <p:spPr>
          <a:xfrm>
            <a:off x="665200" y="24132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017500" y="32803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484" name="Shape 484"/>
          <p:cNvGraphicFramePr/>
          <p:nvPr/>
        </p:nvGraphicFramePr>
        <p:xfrm>
          <a:off x="5577425" y="28597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5" name="Shape 485"/>
          <p:cNvSpPr txBox="1"/>
          <p:nvPr/>
        </p:nvSpPr>
        <p:spPr>
          <a:xfrm>
            <a:off x="51945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1884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7188475" y="24990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8" name="Shape 488"/>
          <p:cNvSpPr txBox="1"/>
          <p:nvPr/>
        </p:nvSpPr>
        <p:spPr>
          <a:xfrm>
            <a:off x="5212075" y="23799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“Bed of Nails”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564375" y="32470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3397705" y="253620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2630855" y="331795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7964907" y="250347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/>
          <p:nvPr/>
        </p:nvCxnSpPr>
        <p:spPr>
          <a:xfrm rot="10800000">
            <a:off x="7198057" y="328522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1546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operation?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F8949-FE37-F242-8B6B-EF5CE9B17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7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deconvolution?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(Non-blind) Deconvolution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Toeplitz</a:t>
            </a:r>
            <a:r>
              <a:rPr lang="en-US" dirty="0"/>
              <a:t>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Diagonals are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baseline="-25000" dirty="0"/>
              <a:t>-j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2514600" cy="2055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343400"/>
            <a:ext cx="4330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(Discrete) Convolution = Matrix Multiplication 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Toeplitz</a:t>
            </a:r>
            <a:r>
              <a:rPr lang="en-US" dirty="0"/>
              <a:t> Matrices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637540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4C5E-6206-F347-8A3C-3975766A1DE0}"/>
              </a:ext>
            </a:extLst>
          </p:cNvPr>
          <p:cNvSpPr txBox="1"/>
          <p:nvPr/>
        </p:nvSpPr>
        <p:spPr>
          <a:xfrm>
            <a:off x="3580756" y="3810000"/>
            <a:ext cx="970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4191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04698"/>
            <a:ext cx="594360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"Convolution of box signal with itself2" by </a:t>
            </a:r>
            <a:r>
              <a:rPr lang="en-US" dirty="0" err="1"/>
              <a:t>Convolution_of_box_signal_with_itself.gif</a:t>
            </a:r>
            <a:r>
              <a:rPr lang="en-US" dirty="0"/>
              <a:t>: Brian </a:t>
            </a:r>
            <a:r>
              <a:rPr lang="en-US" dirty="0" err="1"/>
              <a:t>Ambergderivative</a:t>
            </a:r>
            <a:r>
              <a:rPr lang="en-US" dirty="0"/>
              <a:t> work: Tinos (talk) - </a:t>
            </a:r>
            <a:r>
              <a:rPr lang="en-US" dirty="0" err="1"/>
              <a:t>Convolution_of_box_signal_with_itself.gif</a:t>
            </a:r>
            <a:r>
              <a:rPr lang="en-US" dirty="0"/>
              <a:t>. Licensed under CC BY-SA 3.0 via Commons - https://</a:t>
            </a:r>
            <a:r>
              <a:rPr lang="en-US" dirty="0" err="1"/>
              <a:t>commons.wikimedia.org</a:t>
            </a:r>
            <a:r>
              <a:rPr lang="en-US" dirty="0"/>
              <a:t>/wiki/File:Convolution_of_box_signal_with_itself2.gif#/media/File:Convolution_of_box_signal_with_itself2.gif</a:t>
            </a:r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85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026" name="Picture 2" descr="./_images/no_padding_no_strid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7" y="5029200"/>
            <a:ext cx="7528983" cy="1065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0494"/>
            <a:ext cx="9144000" cy="2277012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</a:t>
            </a:r>
            <a:r>
              <a:rPr lang="en-US" sz="1200" dirty="0" err="1"/>
              <a:t>Dumoulin</a:t>
            </a:r>
            <a:r>
              <a:rPr lang="en-US" sz="1200" dirty="0"/>
              <a:t> and </a:t>
            </a:r>
            <a:r>
              <a:rPr lang="en-US" sz="1200" dirty="0" err="1"/>
              <a:t>Visin</a:t>
            </a:r>
            <a:r>
              <a:rPr lang="en-US" sz="1200" dirty="0"/>
              <a:t>, https://</a:t>
            </a:r>
            <a:r>
              <a:rPr lang="en-US" sz="1200" dirty="0" err="1"/>
              <a:t>arxiv.org</a:t>
            </a:r>
            <a:r>
              <a:rPr lang="en-US" sz="1200" dirty="0"/>
              <a:t>/pdf/1603.07285.pdf</a:t>
            </a:r>
          </a:p>
        </p:txBody>
      </p:sp>
    </p:spTree>
    <p:extLst>
      <p:ext uri="{BB962C8B-B14F-4D97-AF65-F5344CB8AC3E}">
        <p14:creationId xmlns:p14="http://schemas.microsoft.com/office/powerpoint/2010/main" val="322775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deconvolution?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(Non-blind) Deconvolution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7540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73DE6-9B84-B84C-A4B6-7A43FA629405}"/>
              </a:ext>
            </a:extLst>
          </p:cNvPr>
          <p:cNvSpPr txBox="1"/>
          <p:nvPr/>
        </p:nvSpPr>
        <p:spPr>
          <a:xfrm>
            <a:off x="3580756" y="3424535"/>
            <a:ext cx="970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72982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sz="2300" dirty="0"/>
              <a:t>What does “deconvolution” have to do with “transposed convolution”?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4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53420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451" y="2894576"/>
            <a:ext cx="3871975" cy="17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441171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451" y="2894576"/>
            <a:ext cx="3871975" cy="17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5" name="Shape 741"/>
          <p:cNvSpPr txBox="1"/>
          <p:nvPr/>
        </p:nvSpPr>
        <p:spPr>
          <a:xfrm>
            <a:off x="5310800" y="4666175"/>
            <a:ext cx="3339000" cy="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stride=1, convolution transpose is just a regular convolution (with different padding rules)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24411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5D60-75C0-304A-B65D-5D9741DF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6075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00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CB3590-D8CE-1545-9651-73B610DF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C13F3B-A06F-DF41-9B39-FCD0A362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47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9D717B-34DC-B64D-A414-68B41DCF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630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stride=2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padding=1</a:t>
            </a:r>
          </a:p>
        </p:txBody>
      </p:sp>
      <p:pic>
        <p:nvPicPr>
          <p:cNvPr id="8" name="Shape 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58" y="2990552"/>
            <a:ext cx="4113525" cy="16497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But not always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82491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4114800" y="1746340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2229000" y="5462949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9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sldNum" idx="12"/>
          </p:nvPr>
        </p:nvSpPr>
        <p:spPr>
          <a:xfrm>
            <a:off x="6655703" y="5525100"/>
            <a:ext cx="732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 lang="en"/>
          </a:p>
        </p:txBody>
      </p:sp>
      <p:sp>
        <p:nvSpPr>
          <p:cNvPr id="759" name="Shape 759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stride=2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padding=1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375" y="2851586"/>
            <a:ext cx="2730875" cy="19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64" name="Shape 7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 txBox="1"/>
          <p:nvPr/>
        </p:nvSpPr>
        <p:spPr>
          <a:xfrm>
            <a:off x="5051750" y="4797500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stride&gt;1, convolution transpose is no longer a normal convolution!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58" y="2990552"/>
            <a:ext cx="4113525" cy="164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But not always</a:t>
            </a:r>
            <a:endParaRPr lang="en-US" dirty="0"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90241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82097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685800"/>
          </a:xfrm>
        </p:spPr>
        <p:txBody>
          <a:bodyPr/>
          <a:lstStyle/>
          <a:p>
            <a:r>
              <a:rPr lang="en-US" sz="3200" dirty="0"/>
              <a:t>Classical View = Inefficient</a:t>
            </a:r>
            <a:br>
              <a:rPr lang="en-US" sz="3200" dirty="0"/>
            </a:br>
            <a:r>
              <a:rPr lang="en-US" sz="3200" dirty="0"/>
              <a:t>Conversion to detection prob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0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3466452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91350F89EB174C9D1F12E6998ABF0B" ma:contentTypeVersion="2" ma:contentTypeDescription="Create a new document." ma:contentTypeScope="" ma:versionID="8e49e0104b79c08e53815988f197552c">
  <xsd:schema xmlns:xsd="http://www.w3.org/2001/XMLSchema" xmlns:xs="http://www.w3.org/2001/XMLSchema" xmlns:p="http://schemas.microsoft.com/office/2006/metadata/properties" xmlns:ns2="b7d18d97-5856-4e4a-a24d-4d46b04e5896" targetNamespace="http://schemas.microsoft.com/office/2006/metadata/properties" ma:root="true" ma:fieldsID="7b7ecce039d7e90ea9ab5604262787ef" ns2:_="">
    <xsd:import namespace="b7d18d97-5856-4e4a-a24d-4d46b04e58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18d97-5856-4e4a-a24d-4d46b04e58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F67C1B-5D44-44F3-BDEE-552A42AD618E}"/>
</file>

<file path=customXml/itemProps2.xml><?xml version="1.0" encoding="utf-8"?>
<ds:datastoreItem xmlns:ds="http://schemas.openxmlformats.org/officeDocument/2006/customXml" ds:itemID="{1055F31C-290E-428E-BB4F-FFA2C5A19F29}"/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0</TotalTime>
  <Words>2834</Words>
  <Application>Microsoft Office PowerPoint</Application>
  <PresentationFormat>On-screen Show (4:3)</PresentationFormat>
  <Paragraphs>581</Paragraphs>
  <Slides>60</Slides>
  <Notes>34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Arial Narrow</vt:lpstr>
      <vt:lpstr>Calibri</vt:lpstr>
      <vt:lpstr>FreeSans</vt:lpstr>
      <vt:lpstr>Blank Presentation</vt:lpstr>
      <vt:lpstr>APL 745: Deep Learning in Mechanics</vt:lpstr>
      <vt:lpstr>Plan for Today</vt:lpstr>
      <vt:lpstr>PowerPoint Presentation</vt:lpstr>
      <vt:lpstr>Convolutional Neural Networks</vt:lpstr>
      <vt:lpstr>Classical View</vt:lpstr>
      <vt:lpstr>PowerPoint Presentation</vt:lpstr>
      <vt:lpstr>Classical View</vt:lpstr>
      <vt:lpstr>Classical View = Inefficient Conversion to detection prob</vt:lpstr>
      <vt:lpstr>Classical View</vt:lpstr>
      <vt:lpstr>Re-interpretation</vt:lpstr>
      <vt:lpstr>PowerPoint Presentation</vt:lpstr>
      <vt:lpstr>Re-interpretation</vt:lpstr>
      <vt:lpstr>“Fully Convolutional” Networks</vt:lpstr>
      <vt:lpstr>Benefit of this thinking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Transposed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Transposed Convolution</vt:lpstr>
      <vt:lpstr>PowerPoint Presentation</vt:lpstr>
      <vt:lpstr>PowerPoint Presentation</vt:lpstr>
      <vt:lpstr>Why this operation?</vt:lpstr>
      <vt:lpstr>What is deconvolution?</vt:lpstr>
      <vt:lpstr>Toeplitz Matrix</vt:lpstr>
      <vt:lpstr>Why do we care?</vt:lpstr>
      <vt:lpstr>PowerPoint Presentation</vt:lpstr>
      <vt:lpstr>PowerPoint Presentation</vt:lpstr>
      <vt:lpstr>What is deconvolution?</vt:lpstr>
      <vt:lpstr>What does “deconvolution” have to do with “transposed convolution”?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not always</vt:lpstr>
      <vt:lpstr>But not always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Sitikantha Roy</cp:lastModifiedBy>
  <cp:revision>2824</cp:revision>
  <cp:lastPrinted>2015-04-01T17:45:43Z</cp:lastPrinted>
  <dcterms:created xsi:type="dcterms:W3CDTF">2013-03-06T19:31:42Z</dcterms:created>
  <dcterms:modified xsi:type="dcterms:W3CDTF">2023-02-16T04:16:35Z</dcterms:modified>
  <cp:category/>
</cp:coreProperties>
</file>